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93" r:id="rId4"/>
    <p:sldId id="25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0099"/>
    <a:srgbClr val="FFFF99"/>
    <a:srgbClr val="00FFFF"/>
    <a:srgbClr val="CCFFFF"/>
    <a:srgbClr val="FF99FF"/>
    <a:srgbClr val="CCFF99"/>
    <a:srgbClr val="CAFCA4"/>
    <a:srgbClr val="66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432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B509F7-CEE6-49CE-B61F-8B64529A6545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1A25302-8937-44C6-96FA-CA994A7C3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8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63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85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66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70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39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47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94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83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42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98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91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81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67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16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25302-8937-44C6-96FA-CA994A7C37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08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3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3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9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8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60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9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1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3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5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4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8DFE-85C7-421D-891B-9F514825673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266D8-EA89-4C1C-9AA1-F6C620A5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0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Lesner Bridge Aesthetic Lighting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Program Descriptions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0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508678"/>
              </p:ext>
            </p:extLst>
          </p:nvPr>
        </p:nvGraphicFramePr>
        <p:xfrm>
          <a:off x="0" y="2285999"/>
          <a:ext cx="9143999" cy="4343398"/>
        </p:xfrm>
        <a:graphic>
          <a:graphicData uri="http://schemas.openxmlformats.org/drawingml/2006/table">
            <a:tbl>
              <a:tblPr/>
              <a:tblGrid>
                <a:gridCol w="238350"/>
                <a:gridCol w="1094247"/>
                <a:gridCol w="920900"/>
                <a:gridCol w="1549280"/>
                <a:gridCol w="227517"/>
                <a:gridCol w="238350"/>
                <a:gridCol w="1094247"/>
                <a:gridCol w="920900"/>
                <a:gridCol w="2860208"/>
              </a:tblGrid>
              <a:tr h="344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#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Date Range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Event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Effect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#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Date Range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Event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Effect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Jan 1 - Jan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Jun 14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Flag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Red / White / Blue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Feb 1 - Feb 13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Jun 15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Feb 14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Valentines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Pink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Jun 16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Fathers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 Necklace / Blue Piers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Feb 15 - Feb 28/29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Jun 17 - Jun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Mar 1 - Mar 16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Jul 1 - Jul 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Mar 17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St. </a:t>
                      </a:r>
                      <a:r>
                        <a:rPr lang="en-US" sz="8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Patricks</a:t>
                      </a:r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Lime Green / White Center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Jul 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4th of July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Red / White / Blue Fireworks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Mar 18 - Mar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Spring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Yellow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Jul 5 - Jul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Apr 1 - Apr 21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Autism 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Light Pink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Aug 1 - Aug 29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Apr 22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Earth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Green Necklace / Brown Piers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Aug 30 - Sep 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Labor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Red / White / Blue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Apr 23 - Apr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Autism 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Light Pink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Sep 3 - Sep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Yellow Necklace / Orange Piers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May 1 - May 11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Oct 1 - Oct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Breast Cancer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Pink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May 12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Mothers Day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Pink / White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Oct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Halloween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Purple Necklace / Red, Yellow, Orange Piers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May 13 - May 23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Nov 1 - Nov 22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Fall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Red, Yellow, Orange </a:t>
                      </a:r>
                      <a:r>
                        <a:rPr lang="en-US" sz="8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Neckalce</a:t>
                      </a:r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/ Red, Yellow, Orange Piers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May 24 - May 27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Memorial Day 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Red / White / Blue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Nov 23 - Nov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Thanksgiving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Blue / White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May 28 - May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Dec 1 - Dec 30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Blue / White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Jun 1 - Jun 13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Aqua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Dec 31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New Years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Pink / White / Blue</a:t>
                      </a:r>
                    </a:p>
                  </a:txBody>
                  <a:tcPr marL="6687" marR="6687" marT="66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85798" y="304800"/>
            <a:ext cx="7848601" cy="18287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Lesner Bridge Aesthetic Lighting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Programmed Lighting Schemes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(By Philips Lighting)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9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1" y="990600"/>
            <a:ext cx="4419600" cy="3314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98" y="952500"/>
            <a:ext cx="44704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1" y="3581400"/>
            <a:ext cx="3886200" cy="2914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956" y="3581400"/>
            <a:ext cx="39624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5797" y="228600"/>
            <a:ext cx="7848601" cy="18287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Lesner Bridge – Lighting Schemes</a:t>
            </a:r>
          </a:p>
        </p:txBody>
      </p:sp>
    </p:spTree>
    <p:extLst>
      <p:ext uri="{BB962C8B-B14F-4D97-AF65-F5344CB8AC3E}">
        <p14:creationId xmlns:p14="http://schemas.microsoft.com/office/powerpoint/2010/main" val="91896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838200"/>
            <a:ext cx="743902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901105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07141" y="2344440"/>
            <a:ext cx="2362200" cy="23622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rgbClr val="00FFFF"/>
              </a:gs>
              <a:gs pos="83000">
                <a:srgbClr val="00FFFF"/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Jan 1 thru Feb 13</a:t>
            </a:r>
          </a:p>
          <a:p>
            <a:r>
              <a:rPr lang="en-US" dirty="0" smtClean="0"/>
              <a:t>Feb 15 thru Mar 16</a:t>
            </a:r>
          </a:p>
          <a:p>
            <a:r>
              <a:rPr lang="en-US" dirty="0" smtClean="0"/>
              <a:t>May 1 thru May 11</a:t>
            </a:r>
          </a:p>
          <a:p>
            <a:r>
              <a:rPr lang="en-US" dirty="0" smtClean="0"/>
              <a:t>May 13 thru May 23</a:t>
            </a:r>
          </a:p>
          <a:p>
            <a:r>
              <a:rPr lang="en-US" dirty="0" smtClean="0"/>
              <a:t>May 28 thru Jun 13</a:t>
            </a:r>
          </a:p>
          <a:p>
            <a:r>
              <a:rPr lang="en-US" dirty="0" smtClean="0"/>
              <a:t>Jun 15</a:t>
            </a:r>
          </a:p>
          <a:p>
            <a:r>
              <a:rPr lang="en-US" dirty="0" smtClean="0"/>
              <a:t>Jun 17 thru Jul 3</a:t>
            </a:r>
          </a:p>
          <a:p>
            <a:r>
              <a:rPr lang="en-US" dirty="0" smtClean="0"/>
              <a:t>July 5 thru Aug 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1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904875"/>
            <a:ext cx="740092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901105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28700" y="3259227"/>
            <a:ext cx="4495800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33CC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Feb 14 – Valentines Day</a:t>
            </a:r>
          </a:p>
          <a:p>
            <a:r>
              <a:rPr lang="en-US" dirty="0" smtClean="0"/>
              <a:t>Oct 1 thru Oct 30 – Breast Cancer Awareness</a:t>
            </a:r>
          </a:p>
        </p:txBody>
      </p:sp>
    </p:spTree>
    <p:extLst>
      <p:ext uri="{BB962C8B-B14F-4D97-AF65-F5344CB8AC3E}">
        <p14:creationId xmlns:p14="http://schemas.microsoft.com/office/powerpoint/2010/main" val="40431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38213"/>
            <a:ext cx="73818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901105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244334"/>
            <a:ext cx="2362200" cy="369332"/>
          </a:xfrm>
          <a:prstGeom prst="rect">
            <a:avLst/>
          </a:prstGeom>
          <a:gradFill flip="none" rotWithShape="1">
            <a:gsLst>
              <a:gs pos="0">
                <a:srgbClr val="FFFF99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Mar 17 St. Patrick’s Day</a:t>
            </a:r>
          </a:p>
        </p:txBody>
      </p:sp>
    </p:spTree>
    <p:extLst>
      <p:ext uri="{BB962C8B-B14F-4D97-AF65-F5344CB8AC3E}">
        <p14:creationId xmlns:p14="http://schemas.microsoft.com/office/powerpoint/2010/main" val="378619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23925"/>
            <a:ext cx="738187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901105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244334"/>
            <a:ext cx="2362200" cy="369332"/>
          </a:xfrm>
          <a:prstGeom prst="rect">
            <a:avLst/>
          </a:prstGeom>
          <a:gradFill flip="none" rotWithShape="1">
            <a:gsLst>
              <a:gs pos="0">
                <a:srgbClr val="FFFF66"/>
              </a:gs>
              <a:gs pos="100000">
                <a:srgbClr val="FFFF99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Mar 18 thru Mar 31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85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914400"/>
            <a:ext cx="74390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901105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52488" y="3105834"/>
            <a:ext cx="5410200" cy="646331"/>
          </a:xfrm>
          <a:prstGeom prst="rect">
            <a:avLst/>
          </a:prstGeom>
          <a:gradFill flip="none" rotWithShape="1">
            <a:gsLst>
              <a:gs pos="0">
                <a:srgbClr val="FF99FF"/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Apr 1 thru Apr 21 National Autism Awareness Month</a:t>
            </a:r>
          </a:p>
          <a:p>
            <a:r>
              <a:rPr lang="en-US" dirty="0" smtClean="0"/>
              <a:t>Apr 23 thru Apr 30 National Autism Awareness Month</a:t>
            </a:r>
          </a:p>
        </p:txBody>
      </p:sp>
    </p:spTree>
    <p:extLst>
      <p:ext uri="{BB962C8B-B14F-4D97-AF65-F5344CB8AC3E}">
        <p14:creationId xmlns:p14="http://schemas.microsoft.com/office/powerpoint/2010/main" val="31332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823913"/>
            <a:ext cx="75342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244334"/>
            <a:ext cx="2362200" cy="369332"/>
          </a:xfrm>
          <a:prstGeom prst="rect">
            <a:avLst/>
          </a:prstGeom>
          <a:gradFill flip="none" rotWithShape="1">
            <a:gsLst>
              <a:gs pos="88950">
                <a:srgbClr val="CAFCA4"/>
              </a:gs>
              <a:gs pos="0">
                <a:srgbClr val="663300"/>
              </a:gs>
              <a:gs pos="74000">
                <a:srgbClr val="CAFCA4"/>
              </a:gs>
              <a:gs pos="83000">
                <a:srgbClr val="CAFCA4"/>
              </a:gs>
              <a:gs pos="100000">
                <a:srgbClr val="CAFCA4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Apr 22 – Earth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7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933450"/>
            <a:ext cx="74866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40398" y="3244334"/>
            <a:ext cx="2362200" cy="369332"/>
          </a:xfrm>
          <a:prstGeom prst="rect">
            <a:avLst/>
          </a:prstGeom>
          <a:gradFill flip="none" rotWithShape="1">
            <a:gsLst>
              <a:gs pos="0">
                <a:srgbClr val="FF99FF"/>
              </a:gs>
              <a:gs pos="74000">
                <a:srgbClr val="CCFFFF"/>
              </a:gs>
              <a:gs pos="83000">
                <a:srgbClr val="CCFFFF"/>
              </a:gs>
              <a:gs pos="100000">
                <a:srgbClr val="CCFFFF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May 12 – Mother’s Day</a:t>
            </a:r>
          </a:p>
        </p:txBody>
      </p:sp>
    </p:spTree>
    <p:extLst>
      <p:ext uri="{BB962C8B-B14F-4D97-AF65-F5344CB8AC3E}">
        <p14:creationId xmlns:p14="http://schemas.microsoft.com/office/powerpoint/2010/main" val="89941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33450"/>
            <a:ext cx="738187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#8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2967335"/>
            <a:ext cx="3810000" cy="92333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48000">
                <a:schemeClr val="bg1"/>
              </a:gs>
              <a:gs pos="100000">
                <a:srgbClr val="0070C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May 24 thru May 27 Memorial Day</a:t>
            </a:r>
          </a:p>
          <a:p>
            <a:r>
              <a:rPr lang="en-US" dirty="0" smtClean="0"/>
              <a:t>Jun 14 Flag Day</a:t>
            </a:r>
          </a:p>
          <a:p>
            <a:r>
              <a:rPr lang="en-US" dirty="0" smtClean="0"/>
              <a:t>Aug 30 thru Sep 2 Labor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933450"/>
            <a:ext cx="73342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rgbClr val="00FFFF"/>
              </a:gs>
              <a:gs pos="80000">
                <a:srgbClr val="0070C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Jun 16 Father’s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38213"/>
            <a:ext cx="737235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48000">
                <a:schemeClr val="bg1"/>
              </a:gs>
              <a:gs pos="100000">
                <a:srgbClr val="0070C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Jul 4 Independence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76313"/>
            <a:ext cx="73723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48000">
                <a:schemeClr val="bg1"/>
              </a:gs>
              <a:gs pos="100000">
                <a:srgbClr val="FFC00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Sep 03 thru Sep 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3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857250"/>
            <a:ext cx="7448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47000">
                <a:schemeClr val="accent6"/>
              </a:gs>
              <a:gs pos="100000">
                <a:srgbClr val="FFFF0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Oct 31 Halloween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4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904875"/>
            <a:ext cx="743902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48000">
                <a:srgbClr val="FFC000"/>
              </a:gs>
              <a:gs pos="100000">
                <a:srgbClr val="FFFF00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Nov 1 thru Nov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919163"/>
            <a:ext cx="73533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3244334"/>
            <a:ext cx="38100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/>
              </a:gs>
              <a:gs pos="100000">
                <a:srgbClr val="000099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Nov 23 thru Dec 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957263"/>
            <a:ext cx="73914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381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Chesapeake Bay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Lynnhaven</a:t>
            </a:r>
            <a:r>
              <a:rPr lang="en-US" dirty="0" smtClean="0"/>
              <a:t> River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Effect  #15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29512" y="21336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WB Bridge Pier Columns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43002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WB Bridge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1243" y="5617349"/>
            <a:ext cx="448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Necklace Lighting on Edge of EB Bridge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9512" y="378331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Plan View of EB Bridge Pier Columns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3244334"/>
            <a:ext cx="4343400" cy="369332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48000">
                <a:schemeClr val="bg1"/>
              </a:gs>
              <a:gs pos="100000">
                <a:srgbClr val="FF33CC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Dec 31 and Jan 1 New Year’s Eve and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1007</Words>
  <Application>Microsoft Office PowerPoint</Application>
  <PresentationFormat>On-screen Show (4:3)</PresentationFormat>
  <Paragraphs>273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Lesner Bridge Aesthetic Lighting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Lesner Bridge Aesthetic Lighting</dc:title>
  <dc:creator>Brian Haines</dc:creator>
  <cp:lastModifiedBy>Chris J. Wojtowicz</cp:lastModifiedBy>
  <cp:revision>40</cp:revision>
  <cp:lastPrinted>2018-11-26T14:36:09Z</cp:lastPrinted>
  <dcterms:created xsi:type="dcterms:W3CDTF">2018-11-22T13:17:30Z</dcterms:created>
  <dcterms:modified xsi:type="dcterms:W3CDTF">2018-11-27T14:56:36Z</dcterms:modified>
</cp:coreProperties>
</file>