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59" r:id="rId5"/>
    <p:sldId id="260" r:id="rId6"/>
    <p:sldId id="295" r:id="rId7"/>
    <p:sldId id="276" r:id="rId8"/>
    <p:sldId id="263" r:id="rId9"/>
    <p:sldId id="278" r:id="rId10"/>
    <p:sldId id="281" r:id="rId11"/>
    <p:sldId id="279" r:id="rId12"/>
    <p:sldId id="280" r:id="rId13"/>
    <p:sldId id="297" r:id="rId14"/>
    <p:sldId id="300" r:id="rId15"/>
    <p:sldId id="298" r:id="rId16"/>
    <p:sldId id="299" r:id="rId17"/>
    <p:sldId id="274" r:id="rId18"/>
    <p:sldId id="275" r:id="rId19"/>
    <p:sldId id="290" r:id="rId20"/>
    <p:sldId id="264" r:id="rId21"/>
    <p:sldId id="265" r:id="rId22"/>
    <p:sldId id="270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9E5286-DAB4-4AA6-93BC-3865FD3DCDB5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32639B-1323-4A52-9573-9AB4BAE108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54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79FA2-D087-4ABB-9FC9-2AD901256593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9/19/2012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Joint Societies Luncheon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4746-1E23-4D16-8A94-3E83C7DE88C5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79DD6-F82A-4EFF-BE6F-874CDB95A747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4C81-D2C8-48EC-A8BC-793C39DDCF75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8328-C802-41A6-80E1-39CBB4EEE0B0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0DDA-269E-45D2-9F8B-13F1E9CA8BE3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37A7-9387-4795-ABFD-7E83CF5EBE5E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0DC7-A902-44C9-AA32-38A24F724870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42FA8-3A27-49DF-8E55-1D738BC29EE1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7A9B-7526-4DE4-A949-6BFEAFEC83BE}" type="datetime1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VDOT Project Day--Lesner Bridge Replacement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21FC-1120-401B-A768-792BB944AB4B}" type="datetime1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Joint Societies Luncheon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97A23-0B97-4312-8E44-6D7C77AF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hyperlink" Target="http://www.virginiadot.org/default.asp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01769"/>
          <p:cNvPicPr>
            <a:picLocks noChangeAspect="1" noChangeArrowheads="1"/>
          </p:cNvPicPr>
          <p:nvPr/>
        </p:nvPicPr>
        <p:blipFill>
          <a:blip r:embed="rId2" cstate="email">
            <a:lum bright="-1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LESNER BRIDGE REPLACEMENT PROJECT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3886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Shore Drive Community Coalition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Meeting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January 27, 2014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Christopher Wojtowicz, P.E.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City of Virginia Beach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Department of Public Works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City Engineer’s Office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Transportation Division</a:t>
            </a:r>
          </a:p>
        </p:txBody>
      </p:sp>
      <p:pic>
        <p:nvPicPr>
          <p:cNvPr id="1026" name="Picture 2" descr="U:\My Pictures\seal3 no background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400" y="5715000"/>
            <a:ext cx="838200" cy="940938"/>
          </a:xfrm>
          <a:prstGeom prst="rect">
            <a:avLst/>
          </a:prstGeom>
          <a:noFill/>
        </p:spPr>
      </p:pic>
      <p:pic>
        <p:nvPicPr>
          <p:cNvPr id="18434" name="Picture 2" descr="VDOT - Virginia Department of Transportat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62800" y="5943600"/>
            <a:ext cx="1784808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Project Location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24400" y="1295400"/>
            <a:ext cx="415734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5-Point Star 7"/>
          <p:cNvSpPr/>
          <p:nvPr/>
        </p:nvSpPr>
        <p:spPr>
          <a:xfrm>
            <a:off x="7239000" y="2667000"/>
            <a:ext cx="304800" cy="304800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project map for lt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7910" y="3200400"/>
            <a:ext cx="5389490" cy="311852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1029" descr="Photos\MVC-008S.JPG"/>
          <p:cNvPicPr>
            <a:picLocks noChangeAspect="1" noChangeArrowheads="1"/>
          </p:cNvPicPr>
          <p:nvPr/>
        </p:nvPicPr>
        <p:blipFill>
          <a:blip r:embed="rId2" cstate="email">
            <a:lum bright="28000"/>
          </a:blip>
          <a:srcRect/>
          <a:stretch>
            <a:fillRect/>
          </a:stretch>
        </p:blipFill>
        <p:spPr>
          <a:xfrm>
            <a:off x="685800" y="4343400"/>
            <a:ext cx="7772400" cy="1871663"/>
          </a:xfrm>
          <a:prstGeom prst="rect">
            <a:avLst/>
          </a:prstGeom>
          <a:noFill/>
          <a:ln/>
        </p:spPr>
      </p:pic>
      <p:pic>
        <p:nvPicPr>
          <p:cNvPr id="8" name="Picture 18" descr="DSC_0053"/>
          <p:cNvPicPr>
            <a:picLocks noChangeAspect="1" noChangeArrowheads="1"/>
          </p:cNvPicPr>
          <p:nvPr/>
        </p:nvPicPr>
        <p:blipFill>
          <a:blip r:embed="rId3" cstate="email">
            <a:lum bright="18000"/>
          </a:blip>
          <a:srcRect/>
          <a:stretch>
            <a:fillRect/>
          </a:stretch>
        </p:blipFill>
        <p:spPr bwMode="auto">
          <a:xfrm>
            <a:off x="5714673" y="1371600"/>
            <a:ext cx="2743527" cy="2743200"/>
          </a:xfrm>
          <a:prstGeom prst="rect">
            <a:avLst/>
          </a:prstGeom>
          <a:noFill/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600201"/>
            <a:ext cx="82296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Existing Bridge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dirty="0" smtClean="0"/>
              <a:t>1530 ft long twin bridges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dirty="0" smtClean="0"/>
              <a:t>EB built 1958, WB built 1967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spans: 25 concrete, 3 steel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noProof="0" dirty="0" smtClean="0"/>
              <a:t>C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orridor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carries ~43,000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vpd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Bridges were built in early days of </a:t>
            </a:r>
            <a:r>
              <a:rPr lang="en-US" dirty="0" err="1" smtClean="0"/>
              <a:t>prestressed</a:t>
            </a:r>
            <a:r>
              <a:rPr lang="en-US" dirty="0" smtClean="0"/>
              <a:t> concrete</a:t>
            </a:r>
          </a:p>
          <a:p>
            <a:pPr lvl="1"/>
            <a:r>
              <a:rPr lang="en-US" dirty="0" smtClean="0"/>
              <a:t>Salt environment has corroded steel strands</a:t>
            </a:r>
          </a:p>
          <a:p>
            <a:pPr lvl="1"/>
            <a:r>
              <a:rPr lang="en-US" dirty="0" smtClean="0"/>
              <a:t>Corrosion can not be stopped; only slowed with diligent maintenance</a:t>
            </a:r>
          </a:p>
          <a:p>
            <a:pPr lvl="1"/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19600" y="4572000"/>
            <a:ext cx="2903455" cy="213360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lum bright="10000"/>
          </a:blip>
          <a:srcRect/>
          <a:stretch>
            <a:fillRect/>
          </a:stretch>
        </p:blipFill>
        <p:spPr bwMode="auto">
          <a:xfrm>
            <a:off x="1219200" y="4572000"/>
            <a:ext cx="2971800" cy="214900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96000" cy="4525963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Other repairs include pile jacketing, beam end repairs, and steel painting</a:t>
            </a:r>
          </a:p>
          <a:p>
            <a:pPr lvl="1"/>
            <a:r>
              <a:rPr lang="en-US" dirty="0" smtClean="0"/>
              <a:t>Current sufficiency ratings for the bridges are 34.9 (WB) and 39.0 (EB)</a:t>
            </a:r>
          </a:p>
          <a:p>
            <a:pPr lvl="1"/>
            <a:endParaRPr lang="en-US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9000" y="4648200"/>
            <a:ext cx="2667000" cy="20030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" y="4648200"/>
            <a:ext cx="2641600" cy="1981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29401" y="1295400"/>
            <a:ext cx="2187434" cy="3276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48400" y="4648200"/>
            <a:ext cx="1788746" cy="202941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5867400" cy="4800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Design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Design team of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Figg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Engineering/Clark-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Nexsen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was chosen in 2005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dirty="0" smtClean="0"/>
              <a:t>Provide a </a:t>
            </a:r>
            <a:r>
              <a:rPr lang="en-US" sz="2800" noProof="0" dirty="0" smtClean="0"/>
              <a:t>signature bridge that reflects the surrounding community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Extensive public involvement including Listening Tours, Design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Charette</a:t>
            </a:r>
            <a:r>
              <a:rPr lang="en-US" sz="2800" dirty="0" smtClean="0"/>
              <a:t> &amp; Citizen Information Meetings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Community input on bridge theme, shapes, aesthetics, lighting, and other amenities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DSC_007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48400" y="1752600"/>
            <a:ext cx="2600325" cy="1600200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</p:pic>
      <p:pic>
        <p:nvPicPr>
          <p:cNvPr id="6" name="Picture 5" descr="CIMG4295.JPG"/>
          <p:cNvPicPr>
            <a:picLocks noChangeAspect="1"/>
          </p:cNvPicPr>
          <p:nvPr/>
        </p:nvPicPr>
        <p:blipFill>
          <a:blip r:embed="rId3" cstate="email">
            <a:lum bright="14000" contrast="31000"/>
          </a:blip>
          <a:stretch>
            <a:fillRect/>
          </a:stretch>
        </p:blipFill>
        <p:spPr>
          <a:xfrm>
            <a:off x="6248400" y="3657600"/>
            <a:ext cx="2590800" cy="19431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45161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Lesner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Bridge Replacement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Design Challenges</a:t>
            </a:r>
          </a:p>
          <a:p>
            <a:pPr lvl="1"/>
            <a:r>
              <a:rPr lang="en-US" dirty="0" smtClean="0"/>
              <a:t>Maintain 4 lanes of traffic during construction</a:t>
            </a:r>
          </a:p>
          <a:p>
            <a:pPr lvl="1"/>
            <a:r>
              <a:rPr lang="en-US" dirty="0" smtClean="0"/>
              <a:t>Tie-in at existing intersections</a:t>
            </a:r>
          </a:p>
          <a:p>
            <a:pPr lvl="1"/>
            <a:r>
              <a:rPr lang="en-US" dirty="0" smtClean="0"/>
              <a:t>Limiting r/w impacts based on chosen alignment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pic>
        <p:nvPicPr>
          <p:cNvPr id="7" name="Picture 6" descr="2009_02_11FINAL North Layout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737" y="1585130"/>
            <a:ext cx="9029867" cy="20416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20408761">
            <a:off x="8017172" y="2408603"/>
            <a:ext cx="762000" cy="2286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388942">
            <a:off x="64579" y="2414221"/>
            <a:ext cx="225789" cy="26843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8903">
            <a:off x="533400" y="2924658"/>
            <a:ext cx="7391400" cy="762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6547413">
            <a:off x="979715" y="1413000"/>
            <a:ext cx="624992" cy="1661673"/>
          </a:xfrm>
          <a:prstGeom prst="triangle">
            <a:avLst>
              <a:gd name="adj" fmla="val 46753"/>
            </a:avLst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15147092">
            <a:off x="4934693" y="1672548"/>
            <a:ext cx="1025005" cy="1192012"/>
          </a:xfrm>
          <a:prstGeom prst="triangle">
            <a:avLst>
              <a:gd name="adj" fmla="val 46753"/>
            </a:avLst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16729759">
            <a:off x="6223742" y="2246870"/>
            <a:ext cx="366553" cy="1960606"/>
          </a:xfrm>
          <a:prstGeom prst="triangle">
            <a:avLst>
              <a:gd name="adj" fmla="val 46753"/>
            </a:avLst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152400" y="2286000"/>
            <a:ext cx="457200" cy="381000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7772400" y="2438400"/>
            <a:ext cx="457200" cy="381000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Lesner</a:t>
            </a:r>
            <a:r>
              <a:rPr lang="en-US" sz="4000" dirty="0" smtClean="0"/>
              <a:t> Bridge Replacement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703"/>
            <a:ext cx="8229600" cy="4525963"/>
          </a:xfrm>
        </p:spPr>
        <p:txBody>
          <a:bodyPr/>
          <a:lstStyle/>
          <a:p>
            <a:r>
              <a:rPr lang="en-US" dirty="0" smtClean="0"/>
              <a:t>Design </a:t>
            </a:r>
            <a:endParaRPr lang="en-US" dirty="0"/>
          </a:p>
        </p:txBody>
      </p:sp>
      <p:pic>
        <p:nvPicPr>
          <p:cNvPr id="26" name="Picture 4" descr="revised-x-section-person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7462" y="3527322"/>
            <a:ext cx="5118100" cy="1676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381000" y="5447070"/>
            <a:ext cx="8763000" cy="1261326"/>
            <a:chOff x="381000" y="5417574"/>
            <a:chExt cx="8763000" cy="1261326"/>
          </a:xfrm>
        </p:grpSpPr>
        <p:pic>
          <p:nvPicPr>
            <p:cNvPr id="3076" name="Picture 4" descr="X:\Projects\Roadways\Projects\Active\2-168 Lesner Bridge\Correspondence\Memos\Post Charette Council Update Memo\structuretype_elevation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81000" y="5638800"/>
              <a:ext cx="8763000" cy="1040100"/>
            </a:xfrm>
            <a:prstGeom prst="rect">
              <a:avLst/>
            </a:prstGeom>
            <a:noFill/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3923071" y="6076335"/>
              <a:ext cx="107171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720645" y="6115665"/>
              <a:ext cx="688258" cy="983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651820" y="5437239"/>
              <a:ext cx="1090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150’ (</a:t>
              </a:r>
              <a:r>
                <a:rPr lang="en-US" dirty="0" err="1" smtClean="0"/>
                <a:t>typ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2005781" y="5791200"/>
              <a:ext cx="19664" cy="3342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696929" y="5417574"/>
              <a:ext cx="1612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225’ main span</a:t>
              </a:r>
              <a:endParaRPr lang="en-US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4385187" y="5791200"/>
              <a:ext cx="29497" cy="2851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9" descr="daytime-view-updated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31136" y="1238865"/>
            <a:ext cx="6167292" cy="222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X:\Projects\Roadways\Projects\Active\2-168 Lesner Bridge\Correspondence\Memos\Post Charette Council Update Memo\Insites_gateway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0194" y="3544533"/>
            <a:ext cx="2428568" cy="1688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Lesner</a:t>
            </a:r>
            <a:r>
              <a:rPr lang="en-US" dirty="0" smtClean="0"/>
              <a:t> Bridge Replacement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 l="1100" r="1100"/>
          <a:stretch>
            <a:fillRect/>
          </a:stretch>
        </p:blipFill>
        <p:spPr bwMode="auto">
          <a:xfrm>
            <a:off x="623897" y="2362200"/>
            <a:ext cx="8048606" cy="370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1"/>
            <a:ext cx="82296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Construction Staging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032" y="33363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Lesner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Bridge Replacement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1"/>
            <a:ext cx="82296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Construction Staging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email"/>
          <a:srcRect l="1100"/>
          <a:stretch>
            <a:fillRect/>
          </a:stretch>
        </p:blipFill>
        <p:spPr bwMode="auto">
          <a:xfrm>
            <a:off x="615315" y="2514600"/>
            <a:ext cx="822388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/>
              <a:t>Lesner</a:t>
            </a:r>
            <a:r>
              <a:rPr lang="en-US" dirty="0" smtClean="0"/>
              <a:t> Bridge Replacement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1"/>
            <a:ext cx="82296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Construction Staging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email"/>
          <a:srcRect r="1103"/>
          <a:stretch>
            <a:fillRect/>
          </a:stretch>
        </p:blipFill>
        <p:spPr bwMode="auto">
          <a:xfrm>
            <a:off x="567690" y="2438400"/>
            <a:ext cx="819531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Lesner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Bridge Replacement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1"/>
            <a:ext cx="82296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Construction Staging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email"/>
          <a:srcRect l="1101" r="1101"/>
          <a:stretch>
            <a:fillRect/>
          </a:stretch>
        </p:blipFill>
        <p:spPr bwMode="auto">
          <a:xfrm>
            <a:off x="701040" y="2362200"/>
            <a:ext cx="812292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2770" name="Picture 2" descr="X:\ProjMgmt\Projects\Roadways\Projects\Photos\Jordan Bridge Tour 2012_01_12\DSC014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1095069"/>
            <a:ext cx="3657594" cy="2743196"/>
          </a:xfrm>
          <a:prstGeom prst="rect">
            <a:avLst/>
          </a:prstGeom>
          <a:noFill/>
        </p:spPr>
      </p:pic>
      <p:pic>
        <p:nvPicPr>
          <p:cNvPr id="32772" name="Picture 4" descr="X:\ProjMgmt\Projects\Roadways\Projects\Photos\Jordan Bridge Tour 2012_01_12\DSC0140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4687" y="3932902"/>
            <a:ext cx="3657600" cy="2743200"/>
          </a:xfrm>
          <a:prstGeom prst="rect">
            <a:avLst/>
          </a:prstGeom>
          <a:noFill/>
        </p:spPr>
      </p:pic>
      <p:pic>
        <p:nvPicPr>
          <p:cNvPr id="32773" name="Picture 5" descr="X:\ProjMgmt\Projects\Roadways\Projects\Photos\Jordan Bridge Tour 2012_01_12\Picture1 03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80454" y="3937494"/>
            <a:ext cx="3658979" cy="2744544"/>
          </a:xfrm>
          <a:prstGeom prst="rect">
            <a:avLst/>
          </a:prstGeom>
          <a:noFill/>
        </p:spPr>
      </p:pic>
      <p:pic>
        <p:nvPicPr>
          <p:cNvPr id="32774" name="Picture 6" descr="X:\ProjMgmt\Projects\Roadways\Projects\Photos\Jordan Bridge Tour 2012_01_12\DSC0139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6660" y="1091381"/>
            <a:ext cx="3651043" cy="2738283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363127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latin typeface="+mj-lt"/>
                <a:ea typeface="+mj-ea"/>
                <a:cs typeface="+mj-cs"/>
              </a:rPr>
              <a:t>Casting Yard (Jordan Bridge)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363127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latin typeface="+mj-lt"/>
                <a:ea typeface="+mj-ea"/>
                <a:cs typeface="+mj-cs"/>
              </a:rPr>
              <a:t>Span-by-Span Construction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1986" y="1597739"/>
            <a:ext cx="8612239" cy="33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3799" name="Picture 7" descr="X:\ProjMgmt\Projects\Roadways\Projects\Photos\Jordan Bridge Tour 2012_01_12\Picture1 0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0230" y="1333297"/>
            <a:ext cx="5753254" cy="4315428"/>
          </a:xfrm>
          <a:prstGeom prst="rect">
            <a:avLst/>
          </a:prstGeom>
          <a:noFill/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67033" y="363129"/>
            <a:ext cx="8229600" cy="895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latin typeface="+mj-lt"/>
                <a:ea typeface="+mj-ea"/>
                <a:cs typeface="+mj-cs"/>
              </a:rPr>
              <a:t>Construction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(Jordan Bridge)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6" name="Picture 4" descr="X:\ProjMgmt\Projects\Roadways\Projects\Photos\Jordan Bridge Tour 2012_01_12\DSC0138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13006" y="3425312"/>
            <a:ext cx="4326193" cy="3244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3795" name="Picture 3" descr="X:\ProjMgmt\Projects\Roadways\Projects\Photos\Jordan Bridge Tour 2012 05 16\DSC0172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104" y="3913240"/>
            <a:ext cx="3834587" cy="2846443"/>
          </a:xfrm>
          <a:prstGeom prst="rect">
            <a:avLst/>
          </a:prstGeom>
          <a:noFill/>
        </p:spPr>
      </p:pic>
      <p:pic>
        <p:nvPicPr>
          <p:cNvPr id="33798" name="Picture 6" descr="X:\ProjMgmt\Projects\Roadways\Projects\Photos\Jordan Bridge Tour 2012_01_12\Picture1 04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30750" y="3913239"/>
            <a:ext cx="4139623" cy="2841781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86697" y="382793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dirty="0" smtClean="0">
                <a:latin typeface="+mj-lt"/>
                <a:ea typeface="+mj-ea"/>
                <a:cs typeface="+mj-cs"/>
              </a:rPr>
              <a:t>Construction (Jordan Bridge)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X:\ProjMgmt\Projects\Roadways\Projects\Photos\Jordan Bridge Tour 2012_01_12\Picture1 02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0748" y="1090907"/>
            <a:ext cx="3835110" cy="2765755"/>
          </a:xfrm>
          <a:prstGeom prst="rect">
            <a:avLst/>
          </a:prstGeom>
          <a:noFill/>
        </p:spPr>
      </p:pic>
      <p:pic>
        <p:nvPicPr>
          <p:cNvPr id="7" name="Picture 2" descr="http://tollroadsnews.com/sites/default/files/u2/2012/1212061standSRB.gif"/>
          <p:cNvPicPr>
            <a:picLocks noChangeAspect="1" noChangeArrowheads="1"/>
          </p:cNvPicPr>
          <p:nvPr/>
        </p:nvPicPr>
        <p:blipFill>
          <a:blip r:embed="rId5" cstate="email"/>
          <a:srcRect b="16758"/>
          <a:stretch>
            <a:fillRect/>
          </a:stretch>
        </p:blipFill>
        <p:spPr bwMode="auto">
          <a:xfrm>
            <a:off x="4617460" y="1091381"/>
            <a:ext cx="4138518" cy="2762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_Background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2009.12.01 Lesner Rendering 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_Background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4679" y="186"/>
            <a:ext cx="9142538" cy="6858000"/>
          </a:xfrm>
          <a:prstGeom prst="rect">
            <a:avLst/>
          </a:prstGeom>
        </p:spPr>
      </p:pic>
      <p:pic>
        <p:nvPicPr>
          <p:cNvPr id="4" name="Picture 3" descr="1_Rendering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6194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76200" y="-35311"/>
            <a:ext cx="9220200" cy="68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Lesner</a:t>
            </a:r>
            <a:r>
              <a:rPr lang="en-US" dirty="0" smtClean="0"/>
              <a:t> Bridge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Status</a:t>
            </a:r>
          </a:p>
          <a:p>
            <a:pPr lvl="1"/>
            <a:r>
              <a:rPr lang="en-US" dirty="0" smtClean="0"/>
              <a:t>Project is fully funded</a:t>
            </a:r>
          </a:p>
          <a:p>
            <a:pPr lvl="1"/>
            <a:r>
              <a:rPr lang="en-US" dirty="0" smtClean="0"/>
              <a:t>Environmental process is complete</a:t>
            </a:r>
          </a:p>
          <a:p>
            <a:pPr lvl="1"/>
            <a:r>
              <a:rPr lang="en-US" dirty="0" smtClean="0"/>
              <a:t>Public participation is complete</a:t>
            </a:r>
          </a:p>
          <a:p>
            <a:pPr lvl="1"/>
            <a:r>
              <a:rPr lang="en-US" dirty="0" smtClean="0"/>
              <a:t>All Construction Permits are in place</a:t>
            </a:r>
          </a:p>
          <a:p>
            <a:pPr lvl="1"/>
            <a:r>
              <a:rPr lang="en-US" dirty="0" smtClean="0"/>
              <a:t>Construction bids were opened Dec 20, 2013</a:t>
            </a:r>
          </a:p>
          <a:p>
            <a:pPr lvl="1"/>
            <a:r>
              <a:rPr lang="en-US" dirty="0" smtClean="0"/>
              <a:t>Some discrepancies with low bid, City is working with VDOT/FHWA to address issues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Lesner</a:t>
            </a:r>
            <a:r>
              <a:rPr lang="en-US" dirty="0" smtClean="0"/>
              <a:t> Bridge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Funding</a:t>
            </a:r>
          </a:p>
          <a:p>
            <a:pPr lvl="1"/>
            <a:r>
              <a:rPr lang="en-US" dirty="0" smtClean="0"/>
              <a:t>Total project cost:  	$95 million</a:t>
            </a:r>
          </a:p>
          <a:p>
            <a:pPr lvl="2"/>
            <a:r>
              <a:rPr lang="en-US" sz="2800" dirty="0" smtClean="0"/>
              <a:t>Design:  		$10.2 million (City funded)</a:t>
            </a:r>
          </a:p>
          <a:p>
            <a:pPr lvl="2"/>
            <a:r>
              <a:rPr lang="en-US" sz="2800" dirty="0" smtClean="0"/>
              <a:t>RW/Utilities:  	$14.3 million </a:t>
            </a:r>
          </a:p>
          <a:p>
            <a:pPr lvl="2"/>
            <a:r>
              <a:rPr lang="en-US" sz="2800" dirty="0" smtClean="0"/>
              <a:t>Construction:  	$70.5 million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Schedule</a:t>
            </a:r>
            <a:endParaRPr lang="en-US" dirty="0" smtClean="0"/>
          </a:p>
          <a:p>
            <a:pPr lvl="1"/>
            <a:r>
              <a:rPr lang="en-US" dirty="0" smtClean="0"/>
              <a:t>Notice to Proceed </a:t>
            </a:r>
            <a:r>
              <a:rPr lang="en-US" dirty="0" smtClean="0"/>
              <a:t>April 2014</a:t>
            </a:r>
            <a:endParaRPr lang="en-US" dirty="0" smtClean="0"/>
          </a:p>
          <a:p>
            <a:pPr lvl="1"/>
            <a:r>
              <a:rPr lang="en-US" dirty="0" smtClean="0"/>
              <a:t>Construction scheduled to take 36 months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4383" y="0"/>
            <a:ext cx="1054364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876800" y="1447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Questions?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97A23-0B97-4312-8E44-6D7C77AF8F45}" type="slidenum">
              <a:rPr lang="en-US" b="1" smtClean="0">
                <a:solidFill>
                  <a:schemeClr val="tx1"/>
                </a:solidFill>
              </a:rPr>
              <a:pPr/>
              <a:t>22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</TotalTime>
  <Words>329</Words>
  <Application>Microsoft Office PowerPoint</Application>
  <PresentationFormat>On-screen Show (4:3)</PresentationFormat>
  <Paragraphs>98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LESNER BRIDGE REPLACEMENT PROJECT</vt:lpstr>
      <vt:lpstr>Lesner Bridge Replacement</vt:lpstr>
      <vt:lpstr>Lesner Bridge Replacement</vt:lpstr>
      <vt:lpstr>Lesner Bridge Replacement</vt:lpstr>
      <vt:lpstr>Lesner Bridge Replacement</vt:lpstr>
      <vt:lpstr>PowerPoint Presentation</vt:lpstr>
      <vt:lpstr>Lesner Bridge Replacement</vt:lpstr>
      <vt:lpstr>Lesner Bridge Replacement</vt:lpstr>
      <vt:lpstr>Lesner Bridge Replacement</vt:lpstr>
      <vt:lpstr>PowerPoint Presentation</vt:lpstr>
      <vt:lpstr>Lesner Bridge Replacement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Lesner Bridge Replacement</vt:lpstr>
      <vt:lpstr>Lesner Bridge Replacement</vt:lpstr>
      <vt:lpstr>PowerPoint Presentation</vt:lpstr>
    </vt:vector>
  </TitlesOfParts>
  <Company>City of Virginia Beach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LESNER BRIDGE REPLACEMENT PROJECT (CIP 2-168)</dc:title>
  <dc:creator>djarman</dc:creator>
  <cp:lastModifiedBy>David S. Jarman</cp:lastModifiedBy>
  <cp:revision>240</cp:revision>
  <dcterms:created xsi:type="dcterms:W3CDTF">2010-05-20T16:11:57Z</dcterms:created>
  <dcterms:modified xsi:type="dcterms:W3CDTF">2014-01-22T16:30:08Z</dcterms:modified>
</cp:coreProperties>
</file>